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3506"/>
  </p:normalViewPr>
  <p:slideViewPr>
    <p:cSldViewPr snapToGrid="0" snapToObjects="1">
      <p:cViewPr varScale="1">
        <p:scale>
          <a:sx n="77" d="100"/>
          <a:sy n="77" d="100"/>
        </p:scale>
        <p:origin x="240" y="58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</a:t>
            </a:r>
            <a:r>
              <a:rPr lang="en-US" smtClean="0">
                <a:solidFill>
                  <a:schemeClr val="dk2"/>
                </a:solidFill>
              </a:rPr>
              <a:t>the</a:t>
            </a:r>
            <a:r>
              <a:rPr lang="en-US" baseline="0" smtClean="0">
                <a:solidFill>
                  <a:schemeClr val="dk2"/>
                </a:solidFill>
              </a:rPr>
              <a:t> acknowledgement page(s) at the end</a:t>
            </a:r>
            <a:r>
              <a:rPr lang="en-US" smtClean="0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n.wikipedia.org/wiki/Htt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x2GylLq59r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CP_and_UDP_por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List_of_TCP_and_UDP_port_numb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('</a:t>
            </a:r>
            <a:r>
              <a:rPr lang="en-US" sz="3000" dirty="0" smtClean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Application Protocols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  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 Free Book on Network Architecture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 smtClean="0"/>
              <a:t>If you find this topic area interesting and/or need more detail</a:t>
            </a:r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 smtClean="0">
                <a:solidFill>
                  <a:srgbClr val="FFFF00"/>
                </a:solidFill>
              </a:rPr>
              <a:t>www.dr-chuck.com</a:t>
            </a:r>
            <a:r>
              <a:rPr lang="en-US" sz="3401" dirty="0" smtClean="0"/>
              <a:t>"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HTTP/1.0\r\n\r\</a:t>
            </a:r>
            <a:r>
              <a:rPr lang="en-US" sz="28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print(</a:t>
            </a:r>
            <a:r>
              <a:rPr lang="en-US" sz="24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About Characters and Strings</a:t>
            </a:r>
            <a:r>
              <a:rPr lang="is-IS" dirty="0" smtClean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http</a:t>
            </a:r>
            <a:r>
              <a:rPr lang="en-US" sz="2800" dirty="0">
                <a:solidFill>
                  <a:srgbClr val="FFFF00"/>
                </a:solidFill>
              </a:rPr>
              <a:t>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>
                <a:solidFill>
                  <a:srgbClr val="FFD966"/>
                </a:solidFill>
              </a:rPr>
              <a:t>ASCII</a:t>
            </a:r>
            <a:endParaRPr lang="en-US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Representing Simple Strings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 smtClean="0"/>
              <a:t>Each character is represented by a number between 0 and 256 stored in 8 bits of memory </a:t>
            </a:r>
          </a:p>
          <a:p>
            <a:r>
              <a:rPr lang="en-US" dirty="0" smtClean="0"/>
              <a:t>We refer to "8 bits of memory as a </a:t>
            </a:r>
            <a:r>
              <a:rPr lang="en-US" dirty="0" smtClean="0">
                <a:solidFill>
                  <a:srgbClr val="00FA00"/>
                </a:solidFill>
              </a:rPr>
              <a:t>"byte" </a:t>
            </a:r>
            <a:r>
              <a:rPr lang="en-US" dirty="0" smtClean="0"/>
              <a:t>of memory – (i.e. my disk drive contains 3 Tera</a:t>
            </a:r>
            <a:r>
              <a:rPr lang="en-US" dirty="0" smtClean="0">
                <a:solidFill>
                  <a:srgbClr val="00FA00"/>
                </a:solidFill>
              </a:rPr>
              <a:t>bytes</a:t>
            </a:r>
            <a:r>
              <a:rPr lang="en-US" dirty="0" smtClean="0"/>
              <a:t> of memory)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en-US" dirty="0" smtClean="0"/>
              <a:t>function tells us the numeric value of a simple ASCII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>
                <a:solidFill>
                  <a:srgbClr val="FFD966"/>
                </a:solidFill>
              </a:rPr>
              <a:t>ASCII</a:t>
            </a:r>
            <a:endParaRPr lang="en-US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In the 1960s and 1970s, we just assumed that one byte was one character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Multi-Byte Characters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 smtClean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>
                <a:solidFill>
                  <a:srgbClr val="00FA00"/>
                </a:solidFill>
              </a:rPr>
              <a:t>UTF-8</a:t>
            </a:r>
            <a:r>
              <a:rPr lang="en-US" sz="2800" dirty="0" smtClean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</a:t>
            </a:r>
            <a:r>
              <a:rPr lang="en-US" dirty="0" smtClean="0"/>
              <a:t>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 smtClean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 smtClean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 smtClean="0">
                <a:solidFill>
                  <a:srgbClr val="00FA00"/>
                </a:solidFill>
              </a:rPr>
            </a:br>
            <a:r>
              <a:rPr lang="en-US" dirty="0" smtClean="0">
                <a:solidFill>
                  <a:srgbClr val="00FA00"/>
                </a:solidFill>
              </a:rPr>
              <a:t>   data to be exchanged between systems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Two Kinds of Strings in Python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FA00"/>
                </a:solidFill>
              </a:rPr>
              <a:t>In Python 3, all strings are Unicode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2 versus Python 3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3 and Unicode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 smtClean="0"/>
              <a:t>In Python 3, all strings internally are UNICODE </a:t>
            </a:r>
          </a:p>
          <a:p>
            <a:r>
              <a:rPr lang="en-US" dirty="0" smtClean="0"/>
              <a:t>Working with string variables in Python programs and reading data from files usually "just works"</a:t>
            </a:r>
          </a:p>
          <a:p>
            <a:r>
              <a:rPr lang="en-US" dirty="0" smtClean="0"/>
              <a:t>When we talk to a network resource using sockets or talk to a database we have to encode and decode data (usually to UTF-8)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966"/>
                </a:solidFill>
              </a:rPr>
              <a:t>Python Strings to Bytes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 smtClean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 smtClean="0"/>
              <a:t>When we read data from an external resource, we must decode it based on the character set so it is properly represented in Python 3 as a string</a:t>
            </a:r>
            <a:endParaRPr lang="en-US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break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 smtClean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print(</a:t>
            </a:r>
            <a:r>
              <a:rPr lang="en-US" sz="2800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Network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Socket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Unicode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p&gt;If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p&gt;If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2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966"/>
                </a:solidFill>
              </a:rPr>
              <a:t>BeautifulSoup</a:t>
            </a:r>
            <a:r>
              <a:rPr lang="en-US" dirty="0" smtClean="0">
                <a:solidFill>
                  <a:srgbClr val="FFD966"/>
                </a:solidFill>
              </a:rPr>
              <a:t> Installation</a:t>
            </a:r>
            <a:endParaRPr lang="en-US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2446</Words>
  <Application>Microsoft Macintosh PowerPoint</Application>
  <PresentationFormat>Custom</PresentationFormat>
  <Paragraphs>447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Regular</vt:lpstr>
      <vt:lpstr>Cabin</vt:lpstr>
      <vt:lpstr>Courier</vt:lpstr>
      <vt:lpstr>Courier New</vt:lpstr>
      <vt:lpstr>Gill Sans</vt:lpstr>
      <vt:lpstr>ＭＳ Ｐゴシック</vt:lpstr>
      <vt:lpstr>ヒラギノ角ゴ ProN W3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Charles Severance</cp:lastModifiedBy>
  <cp:revision>53</cp:revision>
  <dcterms:modified xsi:type="dcterms:W3CDTF">2017-10-03T05:08:40Z</dcterms:modified>
</cp:coreProperties>
</file>